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hut\Downloads\Career%20Aspirations%20Of%20Gen%20Z_3%20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hut\Downloads\Career%20Aspirations%20Of%20Gen%20Z_3%20Dashbo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hut\Downloads\Career%20Aspirations%20Of%20Gen%20Z_3%20Dashboa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[Career Aspirations Of Gen Z_3 Dashboard.xlsx]LearningA_Pivot Tables!PivotTable6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Willing</a:t>
            </a:r>
            <a:r>
              <a:rPr lang="en-US" baseline="0"/>
              <a:t> To Work With Misaligned Company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'LearningA_Pivot Tables'!$C$75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17-417F-88A5-147AA0F3EC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17-417F-88A5-147AA0F3ECE1}"/>
              </c:ext>
            </c:extLst>
          </c:dPt>
          <c:cat>
            <c:strRef>
              <c:f>'LearningA_Pivot Tables'!$B$76:$B$78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'LearningA_Pivot Tables'!$C$76:$C$78</c:f>
              <c:numCache>
                <c:formatCode>General</c:formatCode>
                <c:ptCount val="2"/>
                <c:pt idx="0">
                  <c:v>76130</c:v>
                </c:pt>
                <c:pt idx="1">
                  <c:v>24450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17-417F-88A5-147AA0F3EC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[Career Aspirations Of Gen Z_3 Dashboard.xlsx]LearningA_Pivot Tables!PivotTable5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Count</a:t>
            </a:r>
            <a:r>
              <a:rPr lang="en-IN" baseline="0"/>
              <a:t> Of Willing To Work With Same Emp For 3 Years By Influence Factors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'LearningA_Pivot Tables'!$C$59:$C$60</c:f>
              <c:strCache>
                <c:ptCount val="1"/>
                <c:pt idx="0">
                  <c:v>Depend on company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'LearningA_Pivot Tables'!$B$61:$B$68</c:f>
              <c:strCache>
                <c:ptCount val="7"/>
                <c:pt idx="0">
                  <c:v>Acquaintances</c:v>
                </c:pt>
                <c:pt idx="1">
                  <c:v>Friends</c:v>
                </c:pt>
                <c:pt idx="2">
                  <c:v>Movies</c:v>
                </c:pt>
                <c:pt idx="3">
                  <c:v>Parents</c:v>
                </c:pt>
                <c:pt idx="4">
                  <c:v>Social Media</c:v>
                </c:pt>
                <c:pt idx="5">
                  <c:v>Successful Influencers</c:v>
                </c:pt>
                <c:pt idx="6">
                  <c:v>Visionaries</c:v>
                </c:pt>
              </c:strCache>
            </c:strRef>
          </c:cat>
          <c:val>
            <c:numRef>
              <c:f>'LearningA_Pivot Tables'!$C$61:$C$68</c:f>
              <c:numCache>
                <c:formatCode>General</c:formatCode>
                <c:ptCount val="7"/>
                <c:pt idx="0">
                  <c:v>8278</c:v>
                </c:pt>
                <c:pt idx="1">
                  <c:v>816</c:v>
                </c:pt>
                <c:pt idx="2">
                  <c:v>276</c:v>
                </c:pt>
                <c:pt idx="3">
                  <c:v>18406</c:v>
                </c:pt>
                <c:pt idx="4">
                  <c:v>6185</c:v>
                </c:pt>
                <c:pt idx="5">
                  <c:v>10251</c:v>
                </c:pt>
                <c:pt idx="6">
                  <c:v>13286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AD-4D38-A79F-6BEC69DD07A3}"/>
            </c:ext>
          </c:extLst>
        </c:ser>
        <c:ser>
          <c:idx val="1"/>
          <c:order val="1"/>
          <c:tx>
            <c:strRef>
              <c:f>'LearningA_Pivot Tables'!$D$59:$D$60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'LearningA_Pivot Tables'!$B$61:$B$68</c:f>
              <c:strCache>
                <c:ptCount val="7"/>
                <c:pt idx="0">
                  <c:v>Acquaintances</c:v>
                </c:pt>
                <c:pt idx="1">
                  <c:v>Friends</c:v>
                </c:pt>
                <c:pt idx="2">
                  <c:v>Movies</c:v>
                </c:pt>
                <c:pt idx="3">
                  <c:v>Parents</c:v>
                </c:pt>
                <c:pt idx="4">
                  <c:v>Social Media</c:v>
                </c:pt>
                <c:pt idx="5">
                  <c:v>Successful Influencers</c:v>
                </c:pt>
                <c:pt idx="6">
                  <c:v>Visionaries</c:v>
                </c:pt>
              </c:strCache>
            </c:strRef>
          </c:cat>
          <c:val>
            <c:numRef>
              <c:f>'LearningA_Pivot Tables'!$D$61:$D$68</c:f>
              <c:numCache>
                <c:formatCode>General</c:formatCode>
                <c:ptCount val="7"/>
                <c:pt idx="0">
                  <c:v>790</c:v>
                </c:pt>
                <c:pt idx="1">
                  <c:v>48</c:v>
                </c:pt>
                <c:pt idx="2">
                  <c:v>354</c:v>
                </c:pt>
                <c:pt idx="3">
                  <c:v>1857</c:v>
                </c:pt>
                <c:pt idx="4">
                  <c:v>743</c:v>
                </c:pt>
                <c:pt idx="5">
                  <c:v>701</c:v>
                </c:pt>
                <c:pt idx="6">
                  <c:v>980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AD-4D38-A79F-6BEC69DD07A3}"/>
            </c:ext>
          </c:extLst>
        </c:ser>
        <c:ser>
          <c:idx val="2"/>
          <c:order val="2"/>
          <c:tx>
            <c:strRef>
              <c:f>'LearningA_Pivot Tables'!$E$59:$E$60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'LearningA_Pivot Tables'!$B$61:$B$68</c:f>
              <c:strCache>
                <c:ptCount val="7"/>
                <c:pt idx="0">
                  <c:v>Acquaintances</c:v>
                </c:pt>
                <c:pt idx="1">
                  <c:v>Friends</c:v>
                </c:pt>
                <c:pt idx="2">
                  <c:v>Movies</c:v>
                </c:pt>
                <c:pt idx="3">
                  <c:v>Parents</c:v>
                </c:pt>
                <c:pt idx="4">
                  <c:v>Social Media</c:v>
                </c:pt>
                <c:pt idx="5">
                  <c:v>Successful Influencers</c:v>
                </c:pt>
                <c:pt idx="6">
                  <c:v>Visionaries</c:v>
                </c:pt>
              </c:strCache>
            </c:strRef>
          </c:cat>
          <c:val>
            <c:numRef>
              <c:f>'LearningA_Pivot Tables'!$E$61:$E$68</c:f>
              <c:numCache>
                <c:formatCode>General</c:formatCode>
                <c:ptCount val="7"/>
                <c:pt idx="0">
                  <c:v>5157</c:v>
                </c:pt>
                <c:pt idx="1">
                  <c:v>366</c:v>
                </c:pt>
                <c:pt idx="2">
                  <c:v>144</c:v>
                </c:pt>
                <c:pt idx="3">
                  <c:v>14190</c:v>
                </c:pt>
                <c:pt idx="4">
                  <c:v>4689</c:v>
                </c:pt>
                <c:pt idx="5">
                  <c:v>4974</c:v>
                </c:pt>
                <c:pt idx="6">
                  <c:v>8089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AD-4D38-A79F-6BEC69DD0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8092224"/>
        <c:axId val="188083584"/>
      </c:barChart>
      <c:catAx>
        <c:axId val="18809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83584"/>
        <c:crosses val="autoZero"/>
        <c:auto val="1"/>
        <c:lblAlgn val="ctr"/>
        <c:lblOffset val="100"/>
        <c:noMultiLvlLbl val="0"/>
      </c:catAx>
      <c:valAx>
        <c:axId val="188083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92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[Career Aspirations Of Gen Z_3 Dashboard.xlsx]LearningA_Pivot Tables!PivotTable4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Willing</a:t>
            </a:r>
            <a:r>
              <a:rPr lang="en-US" baseline="0"/>
              <a:t> To Work With Same Employer For 3 Years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'LearningA_Pivot Tables'!$C$48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2-463C-B938-896A13E828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A2-463C-B938-896A13E828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FA2-463C-B938-896A13E82872}"/>
              </c:ext>
            </c:extLst>
          </c:dPt>
          <c:cat>
            <c:strRef>
              <c:f>'LearningA_Pivot Tables'!$B$49:$B$52</c:f>
              <c:strCache>
                <c:ptCount val="3"/>
                <c:pt idx="0">
                  <c:v>Depend on company</c:v>
                </c:pt>
                <c:pt idx="1">
                  <c:v>No</c:v>
                </c:pt>
                <c:pt idx="2">
                  <c:v>Yes</c:v>
                </c:pt>
              </c:strCache>
            </c:strRef>
          </c:cat>
          <c:val>
            <c:numRef>
              <c:f>'LearningA_Pivot Tables'!$C$49:$C$52</c:f>
              <c:numCache>
                <c:formatCode>General</c:formatCode>
                <c:ptCount val="3"/>
                <c:pt idx="0">
                  <c:v>57498</c:v>
                </c:pt>
                <c:pt idx="1">
                  <c:v>5473</c:v>
                </c:pt>
                <c:pt idx="2">
                  <c:v>37609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FA2-463C-B938-896A13E828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[Career Aspirations Of Gen Z_3 Dashboard.xlsx]LearningA_Pivot Tables!PivotTable2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Influence</a:t>
            </a:r>
            <a:r>
              <a:rPr lang="en-IN" baseline="0"/>
              <a:t> Factors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'LearningA_Pivot Tables'!$C$20:$C$21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'LearningA_Pivot Tables'!$B$22:$B$29</c:f>
              <c:strCache>
                <c:ptCount val="7"/>
                <c:pt idx="0">
                  <c:v>Acquaintances</c:v>
                </c:pt>
                <c:pt idx="1">
                  <c:v>Friends</c:v>
                </c:pt>
                <c:pt idx="2">
                  <c:v>Movies</c:v>
                </c:pt>
                <c:pt idx="3">
                  <c:v>Parents</c:v>
                </c:pt>
                <c:pt idx="4">
                  <c:v>Social Media</c:v>
                </c:pt>
                <c:pt idx="5">
                  <c:v>Successful Influencers</c:v>
                </c:pt>
                <c:pt idx="6">
                  <c:v>Visionaries</c:v>
                </c:pt>
              </c:strCache>
            </c:strRef>
          </c:cat>
          <c:val>
            <c:numRef>
              <c:f>'LearningA_Pivot Tables'!$C$22:$C$29</c:f>
              <c:numCache>
                <c:formatCode>General</c:formatCode>
                <c:ptCount val="7"/>
                <c:pt idx="0">
                  <c:v>5052</c:v>
                </c:pt>
                <c:pt idx="1">
                  <c:v>252</c:v>
                </c:pt>
                <c:pt idx="2">
                  <c:v>204</c:v>
                </c:pt>
                <c:pt idx="3">
                  <c:v>13860</c:v>
                </c:pt>
                <c:pt idx="4">
                  <c:v>4552</c:v>
                </c:pt>
                <c:pt idx="5">
                  <c:v>6409</c:v>
                </c:pt>
                <c:pt idx="6">
                  <c:v>8703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0F-46F0-A49C-FC06DEF08A63}"/>
            </c:ext>
          </c:extLst>
        </c:ser>
        <c:ser>
          <c:idx val="1"/>
          <c:order val="1"/>
          <c:tx>
            <c:strRef>
              <c:f>'LearningA_Pivot Tables'!$D$20:$D$21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'LearningA_Pivot Tables'!$B$22:$B$29</c:f>
              <c:strCache>
                <c:ptCount val="7"/>
                <c:pt idx="0">
                  <c:v>Acquaintances</c:v>
                </c:pt>
                <c:pt idx="1">
                  <c:v>Friends</c:v>
                </c:pt>
                <c:pt idx="2">
                  <c:v>Movies</c:v>
                </c:pt>
                <c:pt idx="3">
                  <c:v>Parents</c:v>
                </c:pt>
                <c:pt idx="4">
                  <c:v>Social Media</c:v>
                </c:pt>
                <c:pt idx="5">
                  <c:v>Successful Influencers</c:v>
                </c:pt>
                <c:pt idx="6">
                  <c:v>Visionaries</c:v>
                </c:pt>
              </c:strCache>
            </c:strRef>
          </c:cat>
          <c:val>
            <c:numRef>
              <c:f>'LearningA_Pivot Tables'!$D$22:$D$29</c:f>
              <c:numCache>
                <c:formatCode>General</c:formatCode>
                <c:ptCount val="7"/>
                <c:pt idx="0">
                  <c:v>9101</c:v>
                </c:pt>
                <c:pt idx="1">
                  <c:v>978</c:v>
                </c:pt>
                <c:pt idx="2">
                  <c:v>384</c:v>
                </c:pt>
                <c:pt idx="3">
                  <c:v>20593</c:v>
                </c:pt>
                <c:pt idx="4">
                  <c:v>7065</c:v>
                </c:pt>
                <c:pt idx="5">
                  <c:v>9517</c:v>
                </c:pt>
                <c:pt idx="6">
                  <c:v>13628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0F-46F0-A49C-FC06DEF08A63}"/>
            </c:ext>
          </c:extLst>
        </c:ser>
        <c:ser>
          <c:idx val="2"/>
          <c:order val="2"/>
          <c:tx>
            <c:strRef>
              <c:f>'LearningA_Pivot Tables'!$E$20:$E$21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'LearningA_Pivot Tables'!$B$22:$B$29</c:f>
              <c:strCache>
                <c:ptCount val="7"/>
                <c:pt idx="0">
                  <c:v>Acquaintances</c:v>
                </c:pt>
                <c:pt idx="1">
                  <c:v>Friends</c:v>
                </c:pt>
                <c:pt idx="2">
                  <c:v>Movies</c:v>
                </c:pt>
                <c:pt idx="3">
                  <c:v>Parents</c:v>
                </c:pt>
                <c:pt idx="4">
                  <c:v>Social Media</c:v>
                </c:pt>
                <c:pt idx="5">
                  <c:v>Successful Influencers</c:v>
                </c:pt>
                <c:pt idx="6">
                  <c:v>Visionaries</c:v>
                </c:pt>
              </c:strCache>
            </c:strRef>
          </c:cat>
          <c:val>
            <c:numRef>
              <c:f>'LearningA_Pivot Tables'!$E$22:$E$29</c:f>
              <c:numCache>
                <c:formatCode>General</c:formatCode>
                <c:ptCount val="7"/>
                <c:pt idx="0">
                  <c:v>72</c:v>
                </c:pt>
                <c:pt idx="2">
                  <c:v>186</c:v>
                </c:pt>
                <c:pt idx="6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0F-46F0-A49C-FC06DEF08A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50"/>
        <c:axId val="1623714752"/>
        <c:axId val="1623732512"/>
      </c:barChart>
      <c:catAx>
        <c:axId val="162371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3732512"/>
        <c:crosses val="autoZero"/>
        <c:auto val="1"/>
        <c:lblAlgn val="ctr"/>
        <c:lblOffset val="100"/>
        <c:noMultiLvlLbl val="0"/>
      </c:catAx>
      <c:valAx>
        <c:axId val="1623732512"/>
        <c:scaling>
          <c:orientation val="minMax"/>
          <c:max val="21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3714752"/>
        <c:crosses val="autoZero"/>
        <c:crossBetween val="between"/>
        <c:majorUnit val="300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BB00-8BCC-DE12-1B7C-805DBD724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195602"/>
            <a:ext cx="9068586" cy="2938747"/>
          </a:xfrm>
        </p:spPr>
        <p:txBody>
          <a:bodyPr/>
          <a:lstStyle/>
          <a:p>
            <a:r>
              <a:rPr lang="en-US" sz="6000" b="1" dirty="0">
                <a:latin typeface="Gill Sans MT" panose="020B0502020104020203" pitchFamily="34" charset="0"/>
              </a:rPr>
              <a:t>Understanding Career Aspirations of Gen Z</a:t>
            </a:r>
            <a:br>
              <a:rPr lang="en-US" sz="6000" b="1" dirty="0">
                <a:latin typeface="Gill Sans MT" panose="020B0502020104020203" pitchFamily="34" charset="0"/>
              </a:rPr>
            </a:b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D19EF-1198-E197-32FF-A20BF1A3C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562168"/>
            <a:ext cx="9070848" cy="577095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KultureHire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 Data Analysis Internship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Achuth Akilesh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625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E37F4-2537-A646-ABA6-E74A2E2A1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4F36F-F1A0-2F1A-A38E-BB5721FB4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1838632"/>
            <a:ext cx="9068586" cy="3295718"/>
          </a:xfrm>
        </p:spPr>
        <p:txBody>
          <a:bodyPr/>
          <a:lstStyle/>
          <a:p>
            <a:r>
              <a:rPr lang="en-US" sz="6000" b="1" dirty="0">
                <a:latin typeface="Gill Sans MT" panose="020B0502020104020203" pitchFamily="34" charset="0"/>
              </a:rPr>
              <a:t>Step 4:</a:t>
            </a:r>
            <a:br>
              <a:rPr lang="en-US" sz="6000" b="1" dirty="0">
                <a:latin typeface="Gill Sans MT" panose="020B0502020104020203" pitchFamily="34" charset="0"/>
              </a:rPr>
            </a:br>
            <a:r>
              <a:rPr lang="en-US" sz="6000" b="1" dirty="0">
                <a:latin typeface="Gill Sans MT" panose="020B0502020104020203" pitchFamily="34" charset="0"/>
              </a:rPr>
              <a:t>data analysis using </a:t>
            </a:r>
            <a:r>
              <a:rPr lang="en-US" sz="6000" b="1" dirty="0" err="1">
                <a:latin typeface="Gill Sans MT" panose="020B0502020104020203" pitchFamily="34" charset="0"/>
              </a:rPr>
              <a:t>sql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C9961-DB48-6815-48DB-DED60459B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62100" y="5139263"/>
            <a:ext cx="9070848" cy="160324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05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0325D-44C1-0C77-BB8C-8054DD0B0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EE760-3002-01A5-B1F0-E8176F7BD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3728"/>
            <a:ext cx="10058400" cy="5053781"/>
          </a:xfrm>
        </p:spPr>
        <p:txBody>
          <a:bodyPr>
            <a:normAutofit/>
          </a:bodyPr>
          <a:lstStyle/>
          <a:p>
            <a:pPr marL="0" marR="929640" lvl="0" indent="0">
              <a:lnSpc>
                <a:spcPct val="170000"/>
              </a:lnSpc>
              <a:spcBef>
                <a:spcPts val="3430"/>
              </a:spcBef>
              <a:buSzPts val="1200"/>
              <a:buNone/>
              <a:tabLst>
                <a:tab pos="273050" algn="l"/>
              </a:tabLst>
            </a:pP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1. What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industries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are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Gen-Z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most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interested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pursuing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careers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in? </a:t>
            </a:r>
            <a:endParaRPr lang="en-GB" sz="1800" spc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lnSpc>
                <a:spcPts val="1370"/>
              </a:lnSpc>
              <a:spcBef>
                <a:spcPts val="350"/>
              </a:spcBef>
              <a:buNone/>
            </a:pPr>
            <a:endParaRPr lang="en-US" sz="1800" b="1" kern="0" spc="-1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lnSpc>
                <a:spcPts val="1370"/>
              </a:lnSpc>
              <a:spcBef>
                <a:spcPts val="350"/>
              </a:spcBef>
              <a:buNone/>
            </a:pPr>
            <a:r>
              <a:rPr lang="en-US" sz="1800" b="1" kern="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SELECT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31115" indent="0">
              <a:spcBef>
                <a:spcPts val="355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la.industry_name</a:t>
            </a:r>
            <a:r>
              <a:rPr lang="en-US" sz="1800" spc="-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AS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industry,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3402965"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COUNT(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pi.user_id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) AS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FROM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4283710" indent="0">
              <a:lnSpc>
                <a:spcPct val="123000"/>
              </a:lnSpc>
              <a:spcBef>
                <a:spcPts val="10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personalized_info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pi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JOIN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31115" indent="0">
              <a:spcBef>
                <a:spcPts val="5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learning_aspirations</a:t>
            </a:r>
            <a:r>
              <a:rPr lang="en-US" sz="1800" spc="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la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3402965"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ON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pi.user_id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=</a:t>
            </a:r>
            <a:r>
              <a:rPr lang="en-US" sz="1800" spc="-9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la.user_id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WHERE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indent="0">
              <a:lnSpc>
                <a:spcPct val="123000"/>
              </a:lnSpc>
              <a:spcBef>
                <a:spcPts val="10"/>
              </a:spcBef>
              <a:buNone/>
            </a:pP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YEAR(CURDATE())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pi.birth_year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BETWEEN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9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24</a:t>
            </a:r>
            <a:r>
              <a:rPr lang="en-US" sz="1800" spc="2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Gen-Z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age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range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(adjust if necessary)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10"/>
              </a:spcBef>
              <a:buNone/>
            </a:pP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GROUP</a:t>
            </a:r>
            <a:r>
              <a:rPr lang="en-US" sz="1800" b="1" kern="0" spc="-8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spc="-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BY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4283710"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la.industry_name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ORDER BY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73660" indent="0">
              <a:spcBef>
                <a:spcPts val="5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r>
              <a:rPr lang="en-US" sz="1800" spc="-6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DESC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55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LIMIT</a:t>
            </a:r>
            <a:r>
              <a:rPr lang="en-US" sz="1800" spc="5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5;</a:t>
            </a:r>
            <a:r>
              <a:rPr lang="en-US" sz="1800" spc="5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--</a:t>
            </a:r>
            <a:r>
              <a:rPr lang="en-US" sz="1800" spc="5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Top</a:t>
            </a:r>
            <a:r>
              <a:rPr lang="en-US" sz="1800" spc="5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5</a:t>
            </a:r>
            <a:r>
              <a:rPr lang="en-US" sz="1800" spc="5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industries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1050"/>
              </a:spcBef>
              <a:buNone/>
            </a:pP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22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26026-35BE-4E86-B9BB-F41409A2E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2B95E-6583-BD5A-D33A-D56FE82E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3728"/>
            <a:ext cx="10058400" cy="5053781"/>
          </a:xfrm>
        </p:spPr>
        <p:txBody>
          <a:bodyPr>
            <a:normAutofit/>
          </a:bodyPr>
          <a:lstStyle/>
          <a:p>
            <a:pPr marL="0" marR="1286510" lvl="0" indent="0">
              <a:lnSpc>
                <a:spcPts val="2450"/>
              </a:lnSpc>
              <a:buSzPts val="1200"/>
              <a:buNone/>
              <a:tabLst>
                <a:tab pos="273050" algn="l"/>
              </a:tabLst>
            </a:pP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2. What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are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the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top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factors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influencing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Gen-</a:t>
            </a:r>
            <a:r>
              <a:rPr lang="en-US" sz="1800" spc="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Zʼs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career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choices?</a:t>
            </a:r>
            <a:endParaRPr lang="en-GB" sz="1800" spc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lnSpc>
                <a:spcPts val="1370"/>
              </a:lnSpc>
              <a:spcBef>
                <a:spcPts val="350"/>
              </a:spcBef>
              <a:buNone/>
            </a:pPr>
            <a:endParaRPr lang="en-US" sz="1800" b="1" kern="0" spc="-1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75"/>
              </a:spcBef>
              <a:buNone/>
            </a:pPr>
            <a:r>
              <a:rPr lang="en-US" sz="1800" b="1" kern="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SELECT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73660" indent="0">
              <a:spcBef>
                <a:spcPts val="355"/>
              </a:spcBef>
              <a:buNone/>
            </a:pP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factor,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3806825"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COUNT(*) AS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FROM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4283710" indent="0">
              <a:lnSpc>
                <a:spcPct val="123000"/>
              </a:lnSpc>
              <a:spcBef>
                <a:spcPts val="10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personalized_info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pi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JOIN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73660" indent="0">
              <a:spcBef>
                <a:spcPts val="5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learning_aspirations</a:t>
            </a:r>
            <a:r>
              <a:rPr lang="en-US" sz="1800" spc="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la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3402965" indent="0">
              <a:lnSpc>
                <a:spcPct val="123000"/>
              </a:lnSpc>
              <a:spcBef>
                <a:spcPts val="355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ON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pi.user_id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=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la.user_id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WHERE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YEAR(CURDATE())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pi.birth_year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BETWEEN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9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24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Gen-Z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age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range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GROUP BY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4728210" indent="0">
              <a:lnSpc>
                <a:spcPct val="123000"/>
              </a:lnSpc>
              <a:spcBef>
                <a:spcPts val="5"/>
              </a:spcBef>
              <a:buNone/>
            </a:pP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factor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ORDER</a:t>
            </a:r>
            <a:r>
              <a:rPr lang="en-US" sz="1800" spc="-6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BY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4283710" indent="0">
              <a:lnSpc>
                <a:spcPct val="123000"/>
              </a:lnSpc>
              <a:spcBef>
                <a:spcPts val="10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DESC </a:t>
            </a:r>
          </a:p>
          <a:p>
            <a:pPr marR="4283710" indent="0">
              <a:lnSpc>
                <a:spcPct val="123000"/>
              </a:lnSpc>
              <a:spcBef>
                <a:spcPts val="10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LIMIT 5;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50"/>
              </a:spcBef>
              <a:buNone/>
            </a:pP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096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F985D-2DCF-D0BC-6A7E-6D0257298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666C9-87AB-5A43-E30C-B97627946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3728"/>
            <a:ext cx="10058400" cy="5053781"/>
          </a:xfrm>
        </p:spPr>
        <p:txBody>
          <a:bodyPr>
            <a:normAutofit/>
          </a:bodyPr>
          <a:lstStyle/>
          <a:p>
            <a:pPr marL="0" marR="330200" lvl="0" indent="0">
              <a:lnSpc>
                <a:spcPct val="123000"/>
              </a:lnSpc>
              <a:buSzPts val="1200"/>
              <a:buNone/>
              <a:tabLst>
                <a:tab pos="273685" algn="l"/>
              </a:tabLst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</a:rPr>
              <a:t>3.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What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is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the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desired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work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environment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for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Gen-Z?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(e.g.,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remote,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hybrid,</a:t>
            </a:r>
            <a:r>
              <a:rPr lang="en-US" sz="1800" spc="1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in-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office)</a:t>
            </a:r>
            <a:endParaRPr lang="en-GB" sz="1800" spc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lnSpc>
                <a:spcPts val="1370"/>
              </a:lnSpc>
              <a:spcBef>
                <a:spcPts val="350"/>
              </a:spcBef>
              <a:buNone/>
            </a:pPr>
            <a:endParaRPr lang="en-US" sz="1800" b="1" kern="0" spc="-1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marR="5365115" indent="0">
              <a:spcBef>
                <a:spcPts val="350"/>
              </a:spcBef>
              <a:buNone/>
            </a:pPr>
            <a:r>
              <a:rPr lang="en-US" sz="1800" b="1" kern="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SELECT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marR="3806825"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work_environment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,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COUNT(*) AS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10"/>
              </a:spcBef>
              <a:buNone/>
            </a:pPr>
            <a:r>
              <a:rPr lang="en-US" sz="1800" b="1" kern="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FROM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4283710"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personalized_info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pi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WHERE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indent="0">
              <a:lnSpc>
                <a:spcPct val="123000"/>
              </a:lnSpc>
              <a:spcBef>
                <a:spcPts val="10"/>
              </a:spcBef>
              <a:buNone/>
            </a:pP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YEAR(CURDATE())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pi.birth_year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BETWEEN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9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24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Gen-Z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age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range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GROUP BY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4283710" indent="0">
              <a:lnSpc>
                <a:spcPct val="123000"/>
              </a:lnSpc>
              <a:spcBef>
                <a:spcPts val="5"/>
              </a:spcBef>
              <a:buNone/>
            </a:pP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work_environment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</a:p>
          <a:p>
            <a:pPr marR="4283710" indent="0">
              <a:lnSpc>
                <a:spcPct val="123000"/>
              </a:lnSpc>
              <a:spcBef>
                <a:spcPts val="5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ORDER BY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31115" indent="0">
              <a:spcBef>
                <a:spcPts val="10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 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r>
              <a:rPr lang="en-US" sz="1800" spc="-6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DESC;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50"/>
              </a:spcBef>
              <a:buNone/>
            </a:pP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82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9BE64-82A1-5E90-F94B-552366E74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C0601-523C-16FB-CDF6-38D3FFC94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3728"/>
            <a:ext cx="10058400" cy="5053781"/>
          </a:xfrm>
        </p:spPr>
        <p:txBody>
          <a:bodyPr>
            <a:normAutofit/>
          </a:bodyPr>
          <a:lstStyle/>
          <a:p>
            <a:pPr marL="0" marR="63500" lvl="0" indent="0">
              <a:lnSpc>
                <a:spcPct val="123000"/>
              </a:lnSpc>
              <a:spcBef>
                <a:spcPts val="5"/>
              </a:spcBef>
              <a:buSzPts val="1200"/>
              <a:buNone/>
              <a:tabLst>
                <a:tab pos="273685" algn="l"/>
              </a:tabLst>
            </a:pP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4. How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do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financial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goals,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such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as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salary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benefits,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impact</a:t>
            </a:r>
            <a:r>
              <a:rPr lang="en-US" sz="1800" spc="-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career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aspirations among Gen-Z?</a:t>
            </a:r>
            <a:endParaRPr lang="en-GB" sz="1800" spc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lnSpc>
                <a:spcPts val="1370"/>
              </a:lnSpc>
              <a:spcBef>
                <a:spcPts val="350"/>
              </a:spcBef>
              <a:buNone/>
            </a:pPr>
            <a:endParaRPr lang="en-US" sz="1800" b="1" kern="0" spc="-1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marR="5365115" indent="0">
              <a:spcBef>
                <a:spcPts val="355"/>
              </a:spcBef>
              <a:buNone/>
            </a:pPr>
            <a:r>
              <a:rPr lang="en-US" sz="1800" b="1" kern="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SELECT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marR="3967480"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financial_goals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,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COUNT(*) AS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5"/>
              </a:spcBef>
              <a:buNone/>
            </a:pPr>
            <a:r>
              <a:rPr lang="en-US" sz="1800" b="1" kern="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FROM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4283710" indent="0">
              <a:lnSpc>
                <a:spcPct val="123000"/>
              </a:lnSpc>
              <a:spcBef>
                <a:spcPts val="355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personalized_info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pi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JOIN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5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manager_aspirations</a:t>
            </a:r>
            <a:r>
              <a:rPr lang="en-US" sz="1800" spc="5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ma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55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ON</a:t>
            </a:r>
            <a:r>
              <a:rPr lang="en-US" sz="1800" spc="-6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pi.user_id</a:t>
            </a:r>
            <a:r>
              <a:rPr lang="en-US" sz="1800" spc="-6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=</a:t>
            </a:r>
            <a:r>
              <a:rPr lang="en-US" sz="1800" spc="-6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ma.user_id</a:t>
            </a:r>
            <a:b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</a:br>
            <a:r>
              <a:rPr lang="en-US" sz="1800" b="1" kern="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WHERE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YEAR(CURDATE())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pi.birth_year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BETWEEN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9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24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Gen-Z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age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range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GROUP BY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4283710" indent="0">
              <a:lnSpc>
                <a:spcPct val="123000"/>
              </a:lnSpc>
              <a:spcBef>
                <a:spcPts val="5"/>
              </a:spcBef>
              <a:buNone/>
            </a:pP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financial_goals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 </a:t>
            </a:r>
          </a:p>
          <a:p>
            <a:pPr marR="4283710" indent="0">
              <a:lnSpc>
                <a:spcPct val="123000"/>
              </a:lnSpc>
              <a:spcBef>
                <a:spcPts val="5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ORDER BY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31115" indent="0">
              <a:spcBef>
                <a:spcPts val="10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r>
              <a:rPr lang="en-US" sz="1800" spc="-6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DESC;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50"/>
              </a:spcBef>
              <a:buNone/>
            </a:pP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44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2718-5D94-2D16-A4FA-B3B05B04E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627D-871C-43F1-395F-35460FC6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3728"/>
            <a:ext cx="10058400" cy="5053781"/>
          </a:xfrm>
        </p:spPr>
        <p:txBody>
          <a:bodyPr>
            <a:normAutofit/>
          </a:bodyPr>
          <a:lstStyle/>
          <a:p>
            <a:pPr marL="0" marR="402590" lvl="0" indent="0">
              <a:lnSpc>
                <a:spcPct val="123000"/>
              </a:lnSpc>
              <a:buSzPts val="1200"/>
              <a:buNone/>
              <a:tabLst>
                <a:tab pos="273685" algn="l"/>
              </a:tabLst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</a:rPr>
              <a:t>5.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What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role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do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personal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values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social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impact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play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career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choices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for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Gen-Z?</a:t>
            </a:r>
            <a:endParaRPr lang="en-GB" sz="1800" spc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lnSpc>
                <a:spcPts val="1370"/>
              </a:lnSpc>
              <a:spcBef>
                <a:spcPts val="350"/>
              </a:spcBef>
              <a:buNone/>
            </a:pPr>
            <a:endParaRPr lang="en-US" sz="1800" b="1" kern="0" spc="-1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marR="5365115" indent="0">
              <a:spcBef>
                <a:spcPts val="350"/>
              </a:spcBef>
              <a:buNone/>
            </a:pPr>
            <a:r>
              <a:rPr lang="en-US" sz="1800" b="1" kern="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SELECT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50"/>
              </a:spcBef>
              <a:buNone/>
            </a:pP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factor,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3806825"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COUNT(*) AS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FROM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3806825" indent="0">
              <a:lnSpc>
                <a:spcPct val="123000"/>
              </a:lnSpc>
              <a:spcBef>
                <a:spcPts val="10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mission_aspirations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ma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JOIN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10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personalized_info</a:t>
            </a:r>
            <a:r>
              <a:rPr lang="en-US" sz="1800" spc="16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3402965" indent="0">
              <a:lnSpc>
                <a:spcPct val="123000"/>
              </a:lnSpc>
              <a:spcBef>
                <a:spcPts val="350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ON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ma.user_id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=</a:t>
            </a:r>
            <a:r>
              <a:rPr lang="en-US" sz="18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pi.user_id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WHERE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151130" indent="0">
              <a:lnSpc>
                <a:spcPct val="123000"/>
              </a:lnSpc>
              <a:spcBef>
                <a:spcPts val="10"/>
              </a:spcBef>
              <a:buNone/>
            </a:pP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YEAR(CURDATE())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pi.birth_year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BETWEEN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9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24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--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Gen-Z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age</a:t>
            </a:r>
            <a:r>
              <a:rPr lang="en-US" sz="18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range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AND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R="2288540" indent="0">
              <a:lnSpc>
                <a:spcPct val="123000"/>
              </a:lnSpc>
              <a:spcBef>
                <a:spcPts val="5"/>
              </a:spcBef>
              <a:buNone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factor IN ('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personal_values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', '</a:t>
            </a: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social_impact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')</a:t>
            </a:r>
            <a:r>
              <a:rPr lang="en-US" sz="1800" spc="4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GROUP BY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10"/>
              </a:spcBef>
              <a:buNone/>
            </a:pPr>
            <a:r>
              <a:rPr lang="en-US" sz="1800" spc="-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factor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50"/>
              </a:spcBef>
              <a:buNone/>
            </a:pPr>
            <a:r>
              <a:rPr lang="en-US" sz="1800" b="1" kern="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ORDER</a:t>
            </a:r>
            <a:r>
              <a:rPr lang="en-US" sz="1800" b="1" kern="0" spc="-6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kern="0" spc="-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BY</a:t>
            </a:r>
            <a:endParaRPr lang="en-GB" sz="1800" b="1" kern="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50"/>
              </a:spcBef>
              <a:buNone/>
            </a:pPr>
            <a:r>
              <a:rPr lang="en-U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total_users</a:t>
            </a:r>
            <a:r>
              <a:rPr lang="en-US" sz="1800" spc="-6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DESC;</a:t>
            </a: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spcBef>
                <a:spcPts val="350"/>
              </a:spcBef>
              <a:buNone/>
            </a:pP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44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A0F15-928B-393B-7F6E-3DA8146A2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711C-22EA-9E39-D1B1-D5A134742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25444"/>
            <a:ext cx="9068586" cy="3108905"/>
          </a:xfrm>
        </p:spPr>
        <p:txBody>
          <a:bodyPr/>
          <a:lstStyle/>
          <a:p>
            <a:r>
              <a:rPr lang="en-US" sz="6000" b="1" dirty="0">
                <a:latin typeface="Gill Sans MT" panose="020B0502020104020203" pitchFamily="34" charset="0"/>
              </a:rPr>
              <a:t>Step 5:</a:t>
            </a:r>
            <a:br>
              <a:rPr lang="en-US" sz="6000" b="1" dirty="0">
                <a:latin typeface="Gill Sans MT" panose="020B0502020104020203" pitchFamily="34" charset="0"/>
              </a:rPr>
            </a:br>
            <a:r>
              <a:rPr lang="en-US" sz="6000" b="1" dirty="0">
                <a:latin typeface="Gill Sans MT" panose="020B0502020104020203" pitchFamily="34" charset="0"/>
              </a:rPr>
              <a:t>executive dashboard using excel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11901-C5FD-9061-1DCB-ED72DA33D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62100" y="5139263"/>
            <a:ext cx="9070848" cy="160324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84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F9C-47B0-81B3-149C-80267430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E829-DFD4-AC47-DAC6-63831A3C7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3728"/>
            <a:ext cx="10058400" cy="5053781"/>
          </a:xfrm>
        </p:spPr>
        <p:txBody>
          <a:bodyPr>
            <a:normAutofit/>
          </a:bodyPr>
          <a:lstStyle/>
          <a:p>
            <a:pPr marL="0" indent="0">
              <a:spcBef>
                <a:spcPts val="350"/>
              </a:spcBef>
              <a:buNone/>
            </a:pP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05AD8-BDCF-E05A-B244-7752CBA4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7" y="314631"/>
            <a:ext cx="11474245" cy="61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0E6F6-3298-1223-AD42-CBC13156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306A-9774-2B41-044D-74BEC9F6B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25444"/>
            <a:ext cx="9068586" cy="3108905"/>
          </a:xfrm>
        </p:spPr>
        <p:txBody>
          <a:bodyPr/>
          <a:lstStyle/>
          <a:p>
            <a:r>
              <a:rPr lang="en-US" sz="6000" b="1" dirty="0">
                <a:latin typeface="Gill Sans MT" panose="020B0502020104020203" pitchFamily="34" charset="0"/>
              </a:rPr>
              <a:t>Step 6:</a:t>
            </a:r>
            <a:br>
              <a:rPr lang="en-US" sz="6000" b="1" dirty="0">
                <a:latin typeface="Gill Sans MT" panose="020B0502020104020203" pitchFamily="34" charset="0"/>
              </a:rPr>
            </a:br>
            <a:r>
              <a:rPr lang="en-US" sz="6000" b="1" dirty="0">
                <a:latin typeface="Gill Sans MT" panose="020B0502020104020203" pitchFamily="34" charset="0"/>
              </a:rPr>
              <a:t>executive dashboard using power-bi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5B6F8-281B-08C4-6E15-DD10A33A8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62100" y="5139263"/>
            <a:ext cx="9070848" cy="160324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61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D91B6-719B-37CB-7649-0C2D43BA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3262-EF9D-3E26-60AD-C6118173C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3728"/>
            <a:ext cx="10058400" cy="5053781"/>
          </a:xfrm>
        </p:spPr>
        <p:txBody>
          <a:bodyPr>
            <a:normAutofit/>
          </a:bodyPr>
          <a:lstStyle/>
          <a:p>
            <a:pPr marL="0" indent="0">
              <a:spcBef>
                <a:spcPts val="350"/>
              </a:spcBef>
              <a:buNone/>
            </a:pP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6785A-ED05-61CE-CD4B-EC66308AA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7" y="314631"/>
            <a:ext cx="11474245" cy="617465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D300C-B9C1-3190-626B-0693BC59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21"/>
            <a:ext cx="12192000" cy="660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6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3A74-4041-D316-3A5C-8FF220F0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A3E1-85C1-9EF6-4DA0-938587DD1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project explores Gen-Z’s career aspirations, challenges, and industry trends to help them make informed decisions.</a:t>
            </a:r>
          </a:p>
          <a:p>
            <a:r>
              <a:rPr lang="en-GB" dirty="0"/>
              <a:t>Many Gen-Z individuals struggle with career uncertainty due to rapidly evolving industries, limited mentorship, social pressures, and skill gaps</a:t>
            </a:r>
          </a:p>
          <a:p>
            <a:r>
              <a:rPr lang="en-GB" dirty="0"/>
              <a:t>Research includes surveys and interviews with Gen-Z individuals, career </a:t>
            </a:r>
            <a:r>
              <a:rPr lang="en-GB" dirty="0" err="1"/>
              <a:t>counselors</a:t>
            </a:r>
            <a:r>
              <a:rPr lang="en-GB" dirty="0"/>
              <a:t>, and industry experts to </a:t>
            </a:r>
            <a:r>
              <a:rPr lang="en-GB" dirty="0" err="1"/>
              <a:t>analyze</a:t>
            </a:r>
            <a:r>
              <a:rPr lang="en-GB" dirty="0"/>
              <a:t> career trends and job market expectations.</a:t>
            </a:r>
          </a:p>
          <a:p>
            <a:r>
              <a:rPr lang="en-GB" dirty="0"/>
              <a:t>The study focuses on unconventional career paths, soft skills, networking, AI’s impact on jobs, and mental health in career choices.</a:t>
            </a:r>
          </a:p>
          <a:p>
            <a:r>
              <a:rPr lang="en-GB" dirty="0"/>
              <a:t>The project will provide career guidance through reports, awareness campaigns, and interactive sessions like workshops and webinars.</a:t>
            </a:r>
          </a:p>
        </p:txBody>
      </p:sp>
    </p:spTree>
    <p:extLst>
      <p:ext uri="{BB962C8B-B14F-4D97-AF65-F5344CB8AC3E}">
        <p14:creationId xmlns:p14="http://schemas.microsoft.com/office/powerpoint/2010/main" val="143590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2F76C-03E0-A6D9-00F9-44F24AB51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1B09-6050-404D-3F4B-70950632C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1032388"/>
            <a:ext cx="9068586" cy="4101962"/>
          </a:xfrm>
        </p:spPr>
        <p:txBody>
          <a:bodyPr/>
          <a:lstStyle/>
          <a:p>
            <a:br>
              <a:rPr lang="en-US" sz="6000" b="1" dirty="0">
                <a:latin typeface="Gill Sans MT" panose="020B0502020104020203" pitchFamily="34" charset="0"/>
              </a:rPr>
            </a:br>
            <a:r>
              <a:rPr lang="en-US" sz="6000" b="1" dirty="0">
                <a:latin typeface="Gill Sans MT" panose="020B0502020104020203" pitchFamily="34" charset="0"/>
              </a:rPr>
              <a:t>findings and insights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2B32F-DB55-635E-920B-60F19B149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62100" y="5139263"/>
            <a:ext cx="9070848" cy="160324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264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2BDB-6594-1F19-2601-69F258AA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35510-3A05-3641-665F-48137578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3728"/>
            <a:ext cx="10058400" cy="5053781"/>
          </a:xfrm>
        </p:spPr>
        <p:txBody>
          <a:bodyPr>
            <a:normAutofit/>
          </a:bodyPr>
          <a:lstStyle/>
          <a:p>
            <a:pPr marL="0" indent="0">
              <a:spcBef>
                <a:spcPts val="350"/>
              </a:spcBef>
              <a:buNone/>
            </a:pPr>
            <a:endParaRPr lang="en-GB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endParaRPr lang="en-GB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1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3978794"/>
              </p:ext>
            </p:extLst>
          </p:nvPr>
        </p:nvGraphicFramePr>
        <p:xfrm>
          <a:off x="573970" y="736922"/>
          <a:ext cx="3532216" cy="2493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1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363808"/>
              </p:ext>
            </p:extLst>
          </p:nvPr>
        </p:nvGraphicFramePr>
        <p:xfrm>
          <a:off x="573970" y="3429000"/>
          <a:ext cx="7764780" cy="2727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147979"/>
              </p:ext>
            </p:extLst>
          </p:nvPr>
        </p:nvGraphicFramePr>
        <p:xfrm>
          <a:off x="3370810" y="736922"/>
          <a:ext cx="5450379" cy="2389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911072"/>
              </p:ext>
            </p:extLst>
          </p:nvPr>
        </p:nvGraphicFramePr>
        <p:xfrm>
          <a:off x="7811043" y="2287222"/>
          <a:ext cx="3841865" cy="2386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51232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B68FE-081D-17C7-9179-57FE288C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9AB7-F4DA-F311-F0D5-1D59787A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12CE1-9609-20AB-E2F9-06E005080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Investing in leadership programs, implementing feedback systems, and holding regular team meetings fosters growth and open communication.</a:t>
            </a:r>
          </a:p>
          <a:p>
            <a:r>
              <a:rPr lang="en-GB" dirty="0"/>
              <a:t>Conducting regular market research, implementing performance-based pay, communicating openly about the company's financial status, and enhancing non-monetary benefits like health insurance, flexible hours, and professional development opportunities can boost employee engagement and satisfaction.</a:t>
            </a:r>
          </a:p>
          <a:p>
            <a:r>
              <a:rPr lang="en-GB" dirty="0"/>
              <a:t>Creating personalized career development plans, providing constructive feedback, establishing clear promotion criteria, encouraging cross-functional projects, and recognizing employee achievements can drive growth, motivation, and job satisfaction.</a:t>
            </a:r>
          </a:p>
        </p:txBody>
      </p:sp>
    </p:spTree>
    <p:extLst>
      <p:ext uri="{BB962C8B-B14F-4D97-AF65-F5344CB8AC3E}">
        <p14:creationId xmlns:p14="http://schemas.microsoft.com/office/powerpoint/2010/main" val="215579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B2124-7412-71B6-7334-19D176D7B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A662-9361-097A-8313-495826162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1032388"/>
            <a:ext cx="9068586" cy="4101962"/>
          </a:xfrm>
        </p:spPr>
        <p:txBody>
          <a:bodyPr/>
          <a:lstStyle/>
          <a:p>
            <a:br>
              <a:rPr lang="en-US" sz="6000" b="1" dirty="0">
                <a:latin typeface="Gill Sans MT" panose="020B0502020104020203" pitchFamily="34" charset="0"/>
              </a:rPr>
            </a:br>
            <a:r>
              <a:rPr lang="en-US" sz="6000" b="1" dirty="0">
                <a:latin typeface="Gill Sans MT" panose="020B0502020104020203" pitchFamily="34" charset="0"/>
              </a:rPr>
              <a:t>thank you!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A7499-4EDD-61BA-D124-4E74E02E8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62100" y="5139263"/>
            <a:ext cx="9070848" cy="160324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14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1E713-0984-4FA2-75E4-6E3044A7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90BE-736B-2888-9E6E-B2A49865C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595716"/>
            <a:ext cx="9068586" cy="2538633"/>
          </a:xfrm>
        </p:spPr>
        <p:txBody>
          <a:bodyPr/>
          <a:lstStyle/>
          <a:p>
            <a:r>
              <a:rPr lang="en-US" sz="6000" b="1" dirty="0">
                <a:latin typeface="Gill Sans MT" panose="020B0502020104020203" pitchFamily="34" charset="0"/>
              </a:rPr>
              <a:t>Methodologies used</a:t>
            </a:r>
            <a:br>
              <a:rPr lang="en-US" sz="6000" b="1" dirty="0">
                <a:latin typeface="Gill Sans MT" panose="020B0502020104020203" pitchFamily="34" charset="0"/>
              </a:rPr>
            </a:b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B2D25-A102-040D-A8CD-5AFF8E81A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62100" y="5139263"/>
            <a:ext cx="9070848" cy="160324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10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5A887-BFE8-D6F8-9EB0-8BAB1737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C6AC-D37D-1079-22C1-2A2B62F78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1838632"/>
            <a:ext cx="9068586" cy="3295718"/>
          </a:xfrm>
        </p:spPr>
        <p:txBody>
          <a:bodyPr/>
          <a:lstStyle/>
          <a:p>
            <a:r>
              <a:rPr lang="en-US" sz="6000" b="1" dirty="0">
                <a:latin typeface="Gill Sans MT" panose="020B0502020104020203" pitchFamily="34" charset="0"/>
              </a:rPr>
              <a:t>Step 1 :</a:t>
            </a:r>
            <a:br>
              <a:rPr lang="en-US" sz="6000" b="1" dirty="0">
                <a:latin typeface="Gill Sans MT" panose="020B0502020104020203" pitchFamily="34" charset="0"/>
              </a:rPr>
            </a:br>
            <a:r>
              <a:rPr lang="en-US" sz="6000" b="1" dirty="0">
                <a:latin typeface="Gill Sans MT" panose="020B0502020104020203" pitchFamily="34" charset="0"/>
              </a:rPr>
              <a:t>problem statement documentation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D0468-3404-6C5F-EF9C-91FA3ABE6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62100" y="5139263"/>
            <a:ext cx="9070848" cy="160324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74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BC717-C4F7-7681-ACEE-F2405968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8B75-3489-DE9F-C7DE-9C9DA034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21339"/>
            <a:ext cx="10058400" cy="3931920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What?</a:t>
            </a:r>
            <a:r>
              <a:rPr lang="en-GB" dirty="0"/>
              <a:t> – The project addresses the career uncertainties and challenges faced by Gen-Z, including evolving job roles, lack of guidance, and skill mismatches</a:t>
            </a:r>
          </a:p>
          <a:p>
            <a:r>
              <a:rPr lang="en-GB" b="1" dirty="0"/>
              <a:t>Why?</a:t>
            </a:r>
            <a:r>
              <a:rPr lang="en-GB" dirty="0"/>
              <a:t> – Many Gen-Z individuals struggle with career decisions due to limited mentorship, societal expectations, and a rapidly changing job market.</a:t>
            </a:r>
          </a:p>
          <a:p>
            <a:r>
              <a:rPr lang="en-GB" b="1" dirty="0"/>
              <a:t>Who?</a:t>
            </a:r>
            <a:r>
              <a:rPr lang="en-GB" dirty="0"/>
              <a:t> – This problem affects students, early-career professionals, and job seekers within the Gen-Z demographic who need clarity in career choices.</a:t>
            </a:r>
          </a:p>
          <a:p>
            <a:r>
              <a:rPr lang="en-GB" b="1" dirty="0"/>
              <a:t>Where?</a:t>
            </a:r>
            <a:r>
              <a:rPr lang="en-GB" dirty="0"/>
              <a:t> – The issue is prevalent across educational institutions, workplaces, and online career guidance platforms where Gen-Z seeks information</a:t>
            </a:r>
          </a:p>
          <a:p>
            <a:r>
              <a:rPr lang="en-GB" b="1" dirty="0"/>
              <a:t>When?</a:t>
            </a:r>
            <a:r>
              <a:rPr lang="en-GB" dirty="0"/>
              <a:t> – Career uncertainty begins during high school and extends into early professional years when individuals make crucial job-related decisions.</a:t>
            </a:r>
          </a:p>
          <a:p>
            <a:r>
              <a:rPr lang="en-GB" b="1" dirty="0"/>
              <a:t>How?</a:t>
            </a:r>
            <a:r>
              <a:rPr lang="en-GB" dirty="0"/>
              <a:t> – By conducting research through surveys, interviews, and data analysis, the project aims to provide structured career insights, mentorship opportunities, and industry-aligned guidance.</a:t>
            </a:r>
          </a:p>
        </p:txBody>
      </p:sp>
    </p:spTree>
    <p:extLst>
      <p:ext uri="{BB962C8B-B14F-4D97-AF65-F5344CB8AC3E}">
        <p14:creationId xmlns:p14="http://schemas.microsoft.com/office/powerpoint/2010/main" val="343824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9DF19-92B1-12A4-FB0B-79F5C481C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F7A1-653B-7837-C8F4-5037037C0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1838632"/>
            <a:ext cx="9068586" cy="3295718"/>
          </a:xfrm>
        </p:spPr>
        <p:txBody>
          <a:bodyPr/>
          <a:lstStyle/>
          <a:p>
            <a:r>
              <a:rPr lang="en-US" sz="6000" b="1" dirty="0">
                <a:latin typeface="Gill Sans MT" panose="020B0502020104020203" pitchFamily="34" charset="0"/>
              </a:rPr>
              <a:t>Step 2 :</a:t>
            </a:r>
            <a:br>
              <a:rPr lang="en-US" sz="6000" b="1" dirty="0">
                <a:latin typeface="Gill Sans MT" panose="020B0502020104020203" pitchFamily="34" charset="0"/>
              </a:rPr>
            </a:br>
            <a:r>
              <a:rPr lang="en-US" sz="6000" b="1" dirty="0">
                <a:latin typeface="Gill Sans MT" panose="020B0502020104020203" pitchFamily="34" charset="0"/>
              </a:rPr>
              <a:t>data collection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ECC41-26A1-B1F1-5092-4FDA6939A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62100" y="5139263"/>
            <a:ext cx="9070848" cy="160324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56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E2102-ED19-310F-6F22-405F0999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E6E-4C70-B3F6-AEEF-CF1C71A2B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3728"/>
            <a:ext cx="10058400" cy="5053781"/>
          </a:xfrm>
        </p:spPr>
        <p:txBody>
          <a:bodyPr>
            <a:normAutofit/>
          </a:bodyPr>
          <a:lstStyle/>
          <a:p>
            <a:r>
              <a:rPr lang="en-GB" dirty="0"/>
              <a:t>Data was collected using </a:t>
            </a:r>
            <a:r>
              <a:rPr lang="en-GB" b="1" dirty="0"/>
              <a:t>Google Forms</a:t>
            </a:r>
            <a:r>
              <a:rPr lang="en-GB" dirty="0"/>
              <a:t>, where structured surveys were designed to gather insights from Gen-Z individuals, including students and early-career professionals.</a:t>
            </a:r>
          </a:p>
          <a:p>
            <a:r>
              <a:rPr lang="en-GB" dirty="0"/>
              <a:t>The survey also included inputs from career </a:t>
            </a:r>
            <a:r>
              <a:rPr lang="en-GB" dirty="0" err="1"/>
              <a:t>counselors</a:t>
            </a:r>
            <a:r>
              <a:rPr lang="en-GB" dirty="0"/>
              <a:t>, HR professionals, and industry experts to understand job market trends and skill requirements.</a:t>
            </a:r>
          </a:p>
          <a:p>
            <a:r>
              <a:rPr lang="en-GB" dirty="0"/>
              <a:t>Questions focused on career aspirations, challenges in decision-making, access to mentorship, skill gaps, and the influence of societal expectations.</a:t>
            </a:r>
          </a:p>
          <a:p>
            <a:r>
              <a:rPr lang="en-GB" dirty="0"/>
              <a:t>Sample questions included: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What are your top three career choices, and why?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What factors influence your career decisions the most? (Parents, peers, trends, personal interest,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Do you feel prepared for the current job market? Why or why not?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Have you received any mentorship or career guidance? If yes, how helpful was it?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What skills do you think are essential for your chosen career path?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63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172FF-86A7-B0DC-A98F-A2E6C157A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BF8F-DB7E-FACB-F976-D29BECFD8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1838632"/>
            <a:ext cx="9068586" cy="3295718"/>
          </a:xfrm>
        </p:spPr>
        <p:txBody>
          <a:bodyPr/>
          <a:lstStyle/>
          <a:p>
            <a:r>
              <a:rPr lang="en-US" sz="6000" b="1" dirty="0">
                <a:latin typeface="Gill Sans MT" panose="020B0502020104020203" pitchFamily="34" charset="0"/>
              </a:rPr>
              <a:t>Step 3:</a:t>
            </a:r>
            <a:br>
              <a:rPr lang="en-US" sz="6000" b="1" dirty="0">
                <a:latin typeface="Gill Sans MT" panose="020B0502020104020203" pitchFamily="34" charset="0"/>
              </a:rPr>
            </a:br>
            <a:r>
              <a:rPr lang="en-US" sz="6000" b="1" dirty="0">
                <a:latin typeface="Gill Sans MT" panose="020B0502020104020203" pitchFamily="34" charset="0"/>
              </a:rPr>
              <a:t>data cleaning and </a:t>
            </a:r>
            <a:r>
              <a:rPr lang="en-US" sz="6000" b="1" dirty="0" err="1">
                <a:latin typeface="Gill Sans MT" panose="020B0502020104020203" pitchFamily="34" charset="0"/>
              </a:rPr>
              <a:t>standardisation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E670E-E8D0-4605-4CED-2E17E679D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62100" y="5139263"/>
            <a:ext cx="9070848" cy="160324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51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08991-7547-7D1E-66AB-D580A547C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9B85-8356-9DFE-1651-1EBA28ED6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14168"/>
            <a:ext cx="10058400" cy="4493341"/>
          </a:xfrm>
        </p:spPr>
        <p:txBody>
          <a:bodyPr>
            <a:normAutofit/>
          </a:bodyPr>
          <a:lstStyle/>
          <a:p>
            <a:r>
              <a:rPr lang="en-GB" b="1" dirty="0"/>
              <a:t>Removing Incomplete Responses</a:t>
            </a:r>
            <a:r>
              <a:rPr lang="en-GB" dirty="0"/>
              <a:t> – Responses with missing or incomplete data were removed to ensure the accuracy and consistency of the dataset.</a:t>
            </a:r>
          </a:p>
          <a:p>
            <a:r>
              <a:rPr lang="en-GB" b="1" dirty="0"/>
              <a:t>Standardizing Format</a:t>
            </a:r>
            <a:r>
              <a:rPr lang="en-GB" dirty="0"/>
              <a:t> – All responses were standardized, such as ensuring consistent formatting for dates, numerical values, and categorical responses to avoid discrepancies.</a:t>
            </a:r>
          </a:p>
          <a:p>
            <a:r>
              <a:rPr lang="en-GB" b="1" dirty="0"/>
              <a:t>Handling Outliers</a:t>
            </a:r>
            <a:r>
              <a:rPr lang="en-GB" dirty="0"/>
              <a:t> – Extreme or irrelevant data points, such as responses that significantly deviated from the norm, were identified and either corrected or excluded.</a:t>
            </a:r>
          </a:p>
          <a:p>
            <a:r>
              <a:rPr lang="en-GB" b="1" dirty="0"/>
              <a:t>Categorizing Data</a:t>
            </a:r>
            <a:r>
              <a:rPr lang="en-GB" dirty="0"/>
              <a:t> – Open-ended responses were categorized into predefined themes or groups to facilitate easier analysis, making sure the data remained meaningful and consistent.</a:t>
            </a:r>
          </a:p>
        </p:txBody>
      </p:sp>
    </p:spTree>
    <p:extLst>
      <p:ext uri="{BB962C8B-B14F-4D97-AF65-F5344CB8AC3E}">
        <p14:creationId xmlns:p14="http://schemas.microsoft.com/office/powerpoint/2010/main" val="319014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152</TotalTime>
  <Words>1133</Words>
  <Application>Microsoft Office PowerPoint</Application>
  <PresentationFormat>Widescreen</PresentationFormat>
  <Paragraphs>105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Gill Sans MT</vt:lpstr>
      <vt:lpstr>Tahoma</vt:lpstr>
      <vt:lpstr>Savon</vt:lpstr>
      <vt:lpstr>Understanding Career Aspirations of Gen Z </vt:lpstr>
      <vt:lpstr>Project Overview</vt:lpstr>
      <vt:lpstr>Methodologies used </vt:lpstr>
      <vt:lpstr>Step 1 : problem statement documentation</vt:lpstr>
      <vt:lpstr>PowerPoint Presentation</vt:lpstr>
      <vt:lpstr>Step 2 : data collection</vt:lpstr>
      <vt:lpstr>PowerPoint Presentation</vt:lpstr>
      <vt:lpstr>Step 3: data cleaning and standardisation</vt:lpstr>
      <vt:lpstr>PowerPoint Presentation</vt:lpstr>
      <vt:lpstr>Step 4: data analysis using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5: executive dashboard using excel</vt:lpstr>
      <vt:lpstr>PowerPoint Presentation</vt:lpstr>
      <vt:lpstr>Step 6: executive dashboard using power-bi</vt:lpstr>
      <vt:lpstr>PowerPoint Presentation</vt:lpstr>
      <vt:lpstr> findings and insights</vt:lpstr>
      <vt:lpstr>PowerPoint Presentation</vt:lpstr>
      <vt:lpstr>Recommendations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Achuth Akilesh</dc:creator>
  <cp:lastModifiedBy>Achuth Akilesh</cp:lastModifiedBy>
  <cp:revision>1</cp:revision>
  <dcterms:created xsi:type="dcterms:W3CDTF">2025-02-11T05:44:23Z</dcterms:created>
  <dcterms:modified xsi:type="dcterms:W3CDTF">2025-02-11T08:16:27Z</dcterms:modified>
</cp:coreProperties>
</file>